
<file path=[Content_Types].xml><?xml version="1.0" encoding="utf-8"?>
<Types xmlns="http://schemas.openxmlformats.org/package/2006/content-types">
  <Default Extension="xml" ContentType="application/vnd.openxmlformats-officedocument.presentationml.presentation.main+xml"/>
  <Default Extension="jpg" ContentType="image/jpeg"/>
  <Default Extension="png" ContentType="image/png"/>
  <Default Extension="rels" ContentType="application/vnd.openxmlformats-package.relationship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s/slide2.xml" ContentType="application/vnd.openxmlformats-officedocument.presentationml.slide+xml"/>
  <Override PartName="/ppt/slideLayouts/slideLayout2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3.xml" ContentType="application/vnd.openxmlformats-officedocument.presentationml.slideLayout+xml"/>
</Types>
</file>

<file path=_rels/.rels>&#65279;<?xml version="1.0" encoding="utf-8"?><Relationships xmlns="http://schemas.openxmlformats.org/package/2006/relationships"><Relationship Type="http://schemas.openxmlformats.org/officeDocument/2006/relationships/officeDocument" Target="/ppt/presentation.xml" Id="R5815a6d1fe7a4203" /><Relationship Type="http://schemas.openxmlformats.org/officeDocument/2006/relationships/extended-properties" Target="/docProps/app.xml" Id="rId2" /><Relationship Type="http://schemas.openxmlformats.org/package/2006/relationships/metadata/core-properties" Target="/docProps/core.xml" Id="Reb5538328b3940fd" /><Relationship Type="http://schemas.openxmlformats.org/officeDocument/2006/relationships/custom-properties" Target="/docProps/custom.xml" Id="Rc8b04ea7d4b54c27" 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sldIdLst>
    <p:sldId id="256" r:id="rId6"/>
    <p:sldId id="257" r:id="rId7"/>
    <p:sldId id="258" r:id="rId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p14="http://schemas.microsoft.com/office/powerpoint/2010/main"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0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presProps" Target="/ppt/presProps.xml" Id="rId1" /><Relationship Type="http://schemas.openxmlformats.org/officeDocument/2006/relationships/viewProps" Target="/ppt/viewProps.xml" Id="rId2" /><Relationship Type="http://schemas.openxmlformats.org/officeDocument/2006/relationships/theme" Target="/ppt/theme/theme1.xml" Id="rId3" /><Relationship Type="http://schemas.openxmlformats.org/officeDocument/2006/relationships/tableStyles" Target="/ppt/tableStyles.xml" Id="rId4" /><Relationship Type="http://schemas.openxmlformats.org/officeDocument/2006/relationships/slideMaster" Target="/ppt/slideMasters/slideMaster1.xml" Id="rId5" /><Relationship Type="http://schemas.openxmlformats.org/officeDocument/2006/relationships/slide" Target="/ppt/slides/slide1.xml" Id="rId6" /><Relationship Type="http://schemas.openxmlformats.org/officeDocument/2006/relationships/slide" Target="/ppt/slides/slide2.xml" Id="rId7" /><Relationship Type="http://schemas.openxmlformats.org/officeDocument/2006/relationships/slide" Target="/ppt/slides/slide3.xml" Id="rId8" /></Relationship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slideLayout1.xml><?xml version="1.0" encoding="utf-8"?>
<p:sldLayout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3191420"/>
      </p:ext>
    </p:extLst>
  </p:cSld>
  <p:clrMapOvr>
    <a:masterClrMapping/>
  </p:clrMapOvr>
</p:sldLayout>
</file>

<file path=ppt/slideLayouts/slideLayout2.xml><?xml version="1.0" encoding="utf-8"?>
<p:sldLayout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3191420"/>
      </p:ext>
    </p:extLst>
  </p:cSld>
  <p:clrMapOvr>
    <a:masterClrMapping/>
  </p:clrMapOvr>
</p:sldLayout>
</file>

<file path=ppt/slideLayouts/slideLayout3.xml><?xml version="1.0" encoding="utf-8"?>
<p:sldLayout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3191420"/>
      </p:ext>
    </p:extLst>
  </p:cSld>
  <p:clrMapOvr>
    <a:masterClrMapping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theme" Target="/ppt/theme/theme1.xml" Id="rId2" /><Relationship Type="http://schemas.openxmlformats.org/officeDocument/2006/relationships/slideLayout" Target="/ppt/slideLayouts/slideLayout2.xml" Id="rId3" /><Relationship Type="http://schemas.openxmlformats.org/officeDocument/2006/relationships/slideLayout" Target="/ppt/slideLayouts/slideLayout3.xml" Id="rId4" /></Relationships>
</file>

<file path=ppt/slideMasters/slideMaster1.xml><?xml version="1.0" encoding="utf-8"?>
<p:sldMaster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3735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3"/>
    <p:sldLayoutId id="2147483651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image" Target="/ppt/media/image.jpg" Id="rId2" /><Relationship Type="http://schemas.openxmlformats.org/officeDocument/2006/relationships/image" Target="/ppt/media/image.png" Id="rId3" /><Relationship Type="http://schemas.openxmlformats.org/officeDocument/2006/relationships/image" Target="/ppt/media/image2.png" Id="rId4" /><Relationship Type="http://schemas.openxmlformats.org/officeDocument/2006/relationships/image" Target="/ppt/media/image3.png" Id="rId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Id1" /><Relationship Type="http://schemas.openxmlformats.org/officeDocument/2006/relationships/image" Target="/ppt/media/image4.png" Id="rId2" /><Relationship Type="http://schemas.openxmlformats.org/officeDocument/2006/relationships/image" Target="/ppt/media/image5.png" Id="rId3" /><Relationship Type="http://schemas.openxmlformats.org/officeDocument/2006/relationships/image" Target="/ppt/media/image6.png" Id="rId4" /><Relationship Type="http://schemas.openxmlformats.org/officeDocument/2006/relationships/image" Target="/ppt/media/image7.png" Id="rId5" /><Relationship Type="http://schemas.openxmlformats.org/officeDocument/2006/relationships/image" Target="/ppt/media/image8.png" Id="rId6" /><Relationship Type="http://schemas.openxmlformats.org/officeDocument/2006/relationships/image" Target="/ppt/media/image9.png" Id="rId7" /><Relationship Type="http://schemas.openxmlformats.org/officeDocument/2006/relationships/image" Target="/ppt/media/image2.jpg" Id="rId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3.xml" Id="rId1" /><Relationship Type="http://schemas.openxmlformats.org/officeDocument/2006/relationships/image" Target="/ppt/media/image10.png" Id="rId2" /><Relationship Type="http://schemas.openxmlformats.org/officeDocument/2006/relationships/image" Target="/ppt/media/image11.png" Id="rId3" /><Relationship Type="http://schemas.openxmlformats.org/officeDocument/2006/relationships/image" Target="/ppt/media/image12.png" Id="rId4" /><Relationship Type="http://schemas.openxmlformats.org/officeDocument/2006/relationships/image" Target="/ppt/media/image13.png" Id="rId5" /><Relationship Type="http://schemas.openxmlformats.org/officeDocument/2006/relationships/image" Target="/ppt/media/image14.png" Id="rId6" /><Relationship Type="http://schemas.openxmlformats.org/officeDocument/2006/relationships/image" Target="/ppt/media/image15.png" Id="rId7" /><Relationship Type="http://schemas.openxmlformats.org/officeDocument/2006/relationships/image" Target="/ppt/media/image3.jpg" Id="rId8" /></Relationships>
</file>

<file path=ppt/slides/slide1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5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1"/>
          <p:cNvSpPr txBox="1"/>
          <p:nvPr/>
        </p:nvSpPr>
        <p:spPr>
          <a:xfrm>
            <a:off x="352" y="2836021"/>
            <a:ext cx="3848100" cy="1188117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7199" b="0" i="0" dirty="0">
                <a:solidFill>
                  <a:srgbClr val="000000">
                    <a:alpha val="100000"/>
                  </a:srgbClr>
                </a:solidFill>
                <a:effectLst>
                  <a:reflection blurRad="6350" stA="40000" endA="300" endPos="90000" dist="9525" dir="5400000" sy="-100000" algn="bl" rotWithShape="0"/>
                </a:effectLst>
                <a:latin typeface="华文行楷"/>
                <a:ea typeface="华文行楷"/>
              </a:rPr>
              <a:t>古诗摘抄</a:t>
            </a:r>
          </a:p>
        </p:txBody>
      </p:sp>
      <p:grpSp>
        <p:nvGrpSpPr>
          <p:cNvPr id="3" name="组合2"/>
          <p:cNvGrpSpPr/>
          <p:nvPr/>
        </p:nvGrpSpPr>
        <p:grpSpPr>
          <a:xfrm>
            <a:off x="4174484" y="1367580"/>
            <a:ext cx="7674235" cy="4004453"/>
            <a:chOff x="0" y="0"/>
            <a:chExt cx="7674235" cy="4004453"/>
          </a:xfrm>
        </p:grpSpPr>
        <p:pic>
          <p:nvPicPr>
            <p:cNvPr id="4" name="图片4">
              <a:extLst>
                <a:ext uri="{FF2B5EF4-FFF2-40B4-BE49-F238E27FC236}">
                  <a16:creationId xmlns:a16="http://schemas.microsoft.com/office/drawing/2014/main" id="{69ED34C6-1862-8A8A-03F9-2D1EFC8C321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1927" y="29585"/>
              <a:ext cx="7642308" cy="3974868"/>
            </a:xfrm>
            <a:prstGeom prst="rect">
              <a:avLst/>
            </a:prstGeom>
          </p:spPr>
        </p:pic>
        <p:sp>
          <p:nvSpPr>
            <p:cNvPr id="5" name="形状1"/>
            <p:cNvSpPr txBox="1"/>
            <p:nvPr/>
          </p:nvSpPr>
          <p:spPr>
            <a:xfrm flipH="1">
              <a:off x="0" y="0"/>
              <a:ext cx="7674092" cy="4003900"/>
            </a:xfrm>
            <a:prstGeom prst="rect"/>
            <a:solidFill>
              <a:srgbClr val="FFFFFF">
                <a:alpha val="0"/>
              </a:srgbClr>
            </a:solidFill>
            <a:ln w="95250">
              <a:solidFill>
                <a:srgbClr val="F5AC62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</p:grpSp>
      <p:pic>
        <p:nvPicPr>
          <p:cNvPr id="6" name="图片5">
            <a:extLst>
              <a:ext uri="{FF2B5EF4-FFF2-40B4-BE49-F238E27FC236}">
                <a16:creationId xmlns:a16="http://schemas.microsoft.com/office/drawing/2014/main" id="{69ED34C6-1862-8A8A-03F9-2D1EFC8C32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02173" y="-148295"/>
            <a:ext cx="1676400" cy="1676400"/>
          </a:xfrm>
          <a:prstGeom prst="rect">
            <a:avLst/>
          </a:prstGeom>
        </p:spPr>
      </p:pic>
      <p:pic>
        <p:nvPicPr>
          <p:cNvPr id="7" name="图片6">
            <a:extLst>
              <a:ext uri="{FF2B5EF4-FFF2-40B4-BE49-F238E27FC236}">
                <a16:creationId xmlns:a16="http://schemas.microsoft.com/office/drawing/2014/main" id="{69ED34C6-1862-8A8A-03F9-2D1EFC8C32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75" y="16564"/>
            <a:ext cx="3041523" cy="1303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519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8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" dur="136.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5" dur="136" fill="hold">
                                          <p:stCondLst>
                                            <p:cond delay="13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" dur="136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46" decel="50000" autoRev="1" fill="hold">
                                          <p:stCondLst>
                                            <p:cond delay="13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" fill="hold">
                                          <p:stCondLst>
                                            <p:cond delay="25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3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2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8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1">
            <a:extLst>
              <a:ext uri="{FF2B5EF4-FFF2-40B4-BE49-F238E27FC236}">
                <a16:creationId xmlns:a16="http://schemas.microsoft.com/office/drawing/2014/main" id="{69ED34C6-1862-8A8A-03F9-2D1EFC8C32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</p:spPr>
      </p:pic>
      <p:grpSp>
        <p:nvGrpSpPr>
          <p:cNvPr id="3" name="组合1"/>
          <p:cNvGrpSpPr/>
          <p:nvPr/>
        </p:nvGrpSpPr>
        <p:grpSpPr>
          <a:xfrm>
            <a:off x="111728" y="115786"/>
            <a:ext cx="11969677" cy="6809231"/>
            <a:chOff x="0" y="0"/>
            <a:chExt cx="11969677" cy="6809231"/>
          </a:xfrm>
        </p:grpSpPr>
        <p:sp>
          <p:nvSpPr>
            <p:cNvPr id="4" name="形状4"/>
            <p:cNvSpPr txBox="1"/>
            <p:nvPr/>
          </p:nvSpPr>
          <p:spPr>
            <a:xfrm>
              <a:off x="0" y="0"/>
              <a:ext cx="11964838" cy="6607834"/>
            </a:xfrm>
            <a:prstGeom prst="rect"/>
            <a:solidFill>
              <a:srgbClr val="FFFFFF">
                <a:alpha val="8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5" name="文本3"/>
            <p:cNvSpPr txBox="1"/>
            <p:nvPr/>
          </p:nvSpPr>
          <p:spPr>
            <a:xfrm>
              <a:off x="4839" y="201397"/>
              <a:ext cx="11964838" cy="6607834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marL="0" algn="l">
                <a:lnSpc>
                  <a:spcPts val="2100"/>
                </a:lnSpc>
              </a:pPr>
              <a:r>
                <a:rPr lang="zh-CN" altLang="en-US" sz="1800" b="0" i="0" dirty="0">
                  <a:solidFill>
                    <a:srgbClr val="FFFFFF">
                      <a:alpha val="100000"/>
                    </a:srgbClr>
                  </a:solidFill>
                  <a:latin typeface="等线"/>
                  <a:ea typeface="等线"/>
                </a:rPr>
                <a:t> </a:t>
              </a:r>
            </a:p>
          </p:txBody>
        </p:sp>
      </p:grpSp>
      <p:grpSp>
        <p:nvGrpSpPr>
          <p:cNvPr id="6" name="组合2"/>
          <p:cNvGrpSpPr/>
          <p:nvPr/>
        </p:nvGrpSpPr>
        <p:grpSpPr>
          <a:xfrm>
            <a:off x="658644" y="-1120214"/>
            <a:ext cx="2703368" cy="3769517"/>
            <a:chOff x="0" y="0"/>
            <a:chExt cx="2703368" cy="3769517"/>
          </a:xfrm>
        </p:grpSpPr>
        <p:pic>
          <p:nvPicPr>
            <p:cNvPr id="7" name="图片7">
              <a:extLst>
                <a:ext uri="{FF2B5EF4-FFF2-40B4-BE49-F238E27FC236}">
                  <a16:creationId xmlns:a16="http://schemas.microsoft.com/office/drawing/2014/main" id="{69ED34C6-1862-8A8A-03F9-2D1EFC8C321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10041" t="10869" r="7531" b="3726"/>
            <a:stretch>
              <a:fillRect/>
            </a:stretch>
          </p:blipFill>
          <p:spPr>
            <a:xfrm rot="4376213">
              <a:off x="565662" y="0"/>
              <a:ext cx="1612779" cy="3769517"/>
            </a:xfrm>
            <a:prstGeom prst="rect">
              <a:avLst/>
            </a:prstGeom>
          </p:spPr>
        </p:pic>
        <p:sp>
          <p:nvSpPr>
            <p:cNvPr id="8" name="文本4"/>
            <p:cNvSpPr txBox="1"/>
            <p:nvPr/>
          </p:nvSpPr>
          <p:spPr>
            <a:xfrm>
              <a:off x="0" y="1497403"/>
              <a:ext cx="2703368" cy="982555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5400"/>
                </a:lnSpc>
              </a:pPr>
              <a:r>
                <a:rPr lang="zh-CN" altLang="en-US" sz="4500" b="0" i="0" dirty="0">
                  <a:solidFill>
                    <a:srgbClr val="FFFFFF">
                      <a:alpha val="100000"/>
                    </a:srgbClr>
                  </a:solidFill>
                  <a:latin typeface="华文行楷"/>
                  <a:ea typeface="华文行楷"/>
                </a:rPr>
                <a:t>古诗摘抄</a:t>
              </a:r>
            </a:p>
          </p:txBody>
        </p:sp>
      </p:grpSp>
      <p:pic>
        <p:nvPicPr>
          <p:cNvPr id="9" name="图片2">
            <a:extLst>
              <a:ext uri="{FF2B5EF4-FFF2-40B4-BE49-F238E27FC236}">
                <a16:creationId xmlns:a16="http://schemas.microsoft.com/office/drawing/2014/main" id="{69ED34C6-1862-8A8A-03F9-2D1EFC8C321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7812" t="30859" r="10156" b="31171"/>
          <a:stretch>
            <a:fillRect/>
          </a:stretch>
        </p:blipFill>
        <p:spPr>
          <a:xfrm>
            <a:off x="7700467" y="-144875"/>
            <a:ext cx="3450282" cy="1818861"/>
          </a:xfrm>
          <a:prstGeom prst="rect">
            <a:avLst/>
          </a:prstGeom>
        </p:spPr>
      </p:pic>
      <p:pic>
        <p:nvPicPr>
          <p:cNvPr id="10" name="图片3">
            <a:extLst>
              <a:ext uri="{FF2B5EF4-FFF2-40B4-BE49-F238E27FC236}">
                <a16:creationId xmlns:a16="http://schemas.microsoft.com/office/drawing/2014/main" id="{69ED34C6-1862-8A8A-03F9-2D1EFC8C32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28138" y="-243478"/>
            <a:ext cx="1676400" cy="1676400"/>
          </a:xfrm>
          <a:prstGeom prst="rect">
            <a:avLst/>
          </a:prstGeom>
        </p:spPr>
      </p:pic>
      <p:sp>
        <p:nvSpPr>
          <p:cNvPr id="11" name="文本1"/>
          <p:cNvSpPr txBox="1"/>
          <p:nvPr/>
        </p:nvSpPr>
        <p:spPr>
          <a:xfrm>
            <a:off x="6529559" y="2103034"/>
            <a:ext cx="3418884" cy="2835434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999" b="0" i="0" dirty="0">
                <a:solidFill>
                  <a:srgbClr val="000000">
                    <a:alpha val="100000"/>
                  </a:srgbClr>
                </a:solidFill>
                <a:latin typeface="华文行楷"/>
                <a:ea typeface="华文行楷"/>
              </a:rPr>
              <a:t>      </a:t>
            </a:r>
            <a:r>
              <a:rPr lang="zh-CN" altLang="en-US" sz="2999" b="0" i="0" dirty="0">
                <a:solidFill>
                  <a:srgbClr val="000000">
                    <a:alpha val="100000"/>
                  </a:srgbClr>
                </a:solidFill>
                <a:latin typeface="隶书"/>
                <a:ea typeface="隶书"/>
              </a:rPr>
              <a:t>峨眉山月歌</a:t>
            </a:r>
          </a:p>
          <a:p>
            <a:pPr marL="0" algn="l"/>
            <a:r>
              <a:rPr lang="zh-CN" altLang="en-US" sz="2999" b="0" i="0" dirty="0">
                <a:solidFill>
                  <a:srgbClr val="000000">
                    <a:alpha val="100000"/>
                  </a:srgbClr>
                </a:solidFill>
                <a:latin typeface="隶书"/>
                <a:ea typeface="隶书"/>
              </a:rPr>
              <a:t>   </a:t>
            </a:r>
            <a:r>
              <a:rPr lang="zh-CN" altLang="en-US" sz="2399" b="0" i="0" dirty="0">
                <a:solidFill>
                  <a:srgbClr val="000000">
                    <a:alpha val="100000"/>
                  </a:srgbClr>
                </a:solidFill>
                <a:latin typeface="隶书"/>
                <a:ea typeface="隶书"/>
              </a:rPr>
              <a:t>【唐】李白</a:t>
            </a:r>
            <a:r>
              <a:rPr lang="zh-CN" altLang="en-US" sz="2999" b="0" i="0" dirty="0">
                <a:solidFill>
                  <a:srgbClr val="000000">
                    <a:alpha val="100000"/>
                  </a:srgbClr>
                </a:solidFill>
                <a:latin typeface="隶书"/>
                <a:ea typeface="隶书"/>
              </a:rPr>
              <a:t/>
            </a:r>
          </a:p>
          <a:p>
            <a:pPr marL="0" algn="l"/>
            <a:r>
              <a:rPr lang="zh-CN" altLang="en-US" sz="2999" b="0" i="0" dirty="0">
                <a:solidFill>
                  <a:srgbClr val="000000">
                    <a:alpha val="100000"/>
                  </a:srgbClr>
                </a:solidFill>
                <a:latin typeface="隶书"/>
                <a:ea typeface="隶书"/>
              </a:rPr>
              <a:t>峨眉山月半轮秋，影入平羌江水流。</a:t>
            </a:r>
          </a:p>
          <a:p>
            <a:pPr marL="0" algn="l"/>
            <a:r>
              <a:rPr lang="zh-CN" altLang="en-US" sz="2999" b="0" i="0" dirty="0">
                <a:solidFill>
                  <a:srgbClr val="000000">
                    <a:alpha val="100000"/>
                  </a:srgbClr>
                </a:solidFill>
                <a:latin typeface="隶书"/>
                <a:ea typeface="隶书"/>
              </a:rPr>
              <a:t>夜发清溪向三峡，思君不见下渝州。</a:t>
            </a:r>
          </a:p>
        </p:txBody>
      </p:sp>
      <p:sp>
        <p:nvSpPr>
          <p:cNvPr id="12" name="文本2"/>
          <p:cNvSpPr txBox="1"/>
          <p:nvPr/>
        </p:nvSpPr>
        <p:spPr>
          <a:xfrm>
            <a:off x="2002956" y="4598514"/>
            <a:ext cx="1562100" cy="53816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399" b="0" i="0" dirty="0">
                <a:solidFill>
                  <a:srgbClr val="000000">
                    <a:alpha val="100000"/>
                  </a:srgbClr>
                </a:solidFill>
                <a:latin typeface="隶书"/>
                <a:ea typeface="隶书"/>
              </a:rPr>
              <a:t>作者 李白</a:t>
            </a:r>
          </a:p>
        </p:txBody>
      </p:sp>
      <p:pic>
        <p:nvPicPr>
          <p:cNvPr id="13" name="图片5">
            <a:extLst>
              <a:ext uri="{FF2B5EF4-FFF2-40B4-BE49-F238E27FC236}">
                <a16:creationId xmlns:a16="http://schemas.microsoft.com/office/drawing/2014/main" id="{69ED34C6-1862-8A8A-03F9-2D1EFC8C321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85856" y="125044"/>
            <a:ext cx="3514725" cy="1505931"/>
          </a:xfrm>
          <a:prstGeom prst="rect">
            <a:avLst/>
          </a:prstGeom>
        </p:spPr>
      </p:pic>
      <p:pic>
        <p:nvPicPr>
          <p:cNvPr id="14" name="图片4">
            <a:extLst>
              <a:ext uri="{FF2B5EF4-FFF2-40B4-BE49-F238E27FC236}">
                <a16:creationId xmlns:a16="http://schemas.microsoft.com/office/drawing/2014/main" id="{69ED34C6-1862-8A8A-03F9-2D1EFC8C321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79224" y="1867449"/>
            <a:ext cx="2590800" cy="2590800"/>
          </a:xfrm>
          <a:prstGeom prst="rect">
            <a:avLst/>
          </a:prstGeom>
        </p:spPr>
      </p:pic>
      <p:sp>
        <p:nvSpPr>
          <p:cNvPr id="15" name="形状3"/>
          <p:cNvSpPr txBox="1"/>
          <p:nvPr/>
        </p:nvSpPr>
        <p:spPr>
          <a:xfrm flipH="1">
            <a:off x="1490196" y="1721901"/>
            <a:ext cx="2571527" cy="2780736"/>
          </a:xfrm>
          <a:prstGeom prst="rect"/>
          <a:solidFill>
            <a:srgbClr val="FFFFFF">
              <a:alpha val="0"/>
            </a:srgbClr>
          </a:solidFill>
          <a:ln w="95250">
            <a:solidFill>
              <a:srgbClr val="F5AC62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</a:p>
        </p:txBody>
      </p:sp>
    </p:spTree>
    <p:extLst>
      <p:ext uri="{BB962C8B-B14F-4D97-AF65-F5344CB8AC3E}">
        <p14:creationId xmlns:p14="http://schemas.microsoft.com/office/powerpoint/2010/main" val="840519474"/>
      </p:ext>
    </p:extLst>
  </p:cSld>
  <p:clrMapOvr>
    <a:masterClrMapping/>
  </p:clrMapOvr>
</p:sld>
</file>

<file path=ppt/slides/slide3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8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1">
            <a:extLst>
              <a:ext uri="{FF2B5EF4-FFF2-40B4-BE49-F238E27FC236}">
                <a16:creationId xmlns:a16="http://schemas.microsoft.com/office/drawing/2014/main" id="{69ED34C6-1862-8A8A-03F9-2D1EFC8C32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</p:spPr>
      </p:pic>
      <p:grpSp>
        <p:nvGrpSpPr>
          <p:cNvPr id="3" name="组合1"/>
          <p:cNvGrpSpPr/>
          <p:nvPr/>
        </p:nvGrpSpPr>
        <p:grpSpPr>
          <a:xfrm>
            <a:off x="111957" y="2943"/>
            <a:ext cx="11968648" cy="6657364"/>
            <a:chOff x="0" y="0"/>
            <a:chExt cx="11968648" cy="6657364"/>
          </a:xfrm>
        </p:grpSpPr>
        <p:sp>
          <p:nvSpPr>
            <p:cNvPr id="4" name="形状5"/>
            <p:cNvSpPr txBox="1"/>
            <p:nvPr/>
          </p:nvSpPr>
          <p:spPr>
            <a:xfrm>
              <a:off x="3810" y="49530"/>
              <a:ext cx="11964838" cy="6607834"/>
            </a:xfrm>
            <a:prstGeom prst="rect"/>
            <a:solidFill>
              <a:srgbClr val="FFFFFF">
                <a:alpha val="8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5" name="文本4"/>
            <p:cNvSpPr txBox="1"/>
            <p:nvPr/>
          </p:nvSpPr>
          <p:spPr>
            <a:xfrm>
              <a:off x="0" y="0"/>
              <a:ext cx="11964838" cy="6607834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marL="0" algn="l">
                <a:lnSpc>
                  <a:spcPts val="2100"/>
                </a:lnSpc>
              </a:pPr>
              <a:r>
                <a:rPr lang="zh-CN" altLang="en-US" sz="1800" b="0" i="0" dirty="0">
                  <a:solidFill>
                    <a:srgbClr val="FFFFFF">
                      <a:alpha val="100000"/>
                    </a:srgbClr>
                  </a:solidFill>
                  <a:latin typeface="等线"/>
                  <a:ea typeface="等线"/>
                </a:rPr>
                <a:t> </a:t>
              </a:r>
            </a:p>
          </p:txBody>
        </p:sp>
      </p:grpSp>
      <p:grpSp>
        <p:nvGrpSpPr>
          <p:cNvPr id="6" name="组合2"/>
          <p:cNvGrpSpPr/>
          <p:nvPr/>
        </p:nvGrpSpPr>
        <p:grpSpPr>
          <a:xfrm>
            <a:off x="949557" y="-945357"/>
            <a:ext cx="2683490" cy="3741800"/>
            <a:chOff x="0" y="0"/>
            <a:chExt cx="2683490" cy="3741800"/>
          </a:xfrm>
        </p:grpSpPr>
        <p:pic>
          <p:nvPicPr>
            <p:cNvPr id="7" name="图片11">
              <a:extLst>
                <a:ext uri="{FF2B5EF4-FFF2-40B4-BE49-F238E27FC236}">
                  <a16:creationId xmlns:a16="http://schemas.microsoft.com/office/drawing/2014/main" id="{69ED34C6-1862-8A8A-03F9-2D1EFC8C321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10041" t="10869" r="7531" b="3726"/>
            <a:stretch>
              <a:fillRect/>
            </a:stretch>
          </p:blipFill>
          <p:spPr>
            <a:xfrm rot="4376213">
              <a:off x="449845" y="0"/>
              <a:ext cx="1600920" cy="3741800"/>
            </a:xfrm>
            <a:prstGeom prst="rect">
              <a:avLst/>
            </a:prstGeom>
          </p:spPr>
        </p:pic>
        <p:sp>
          <p:nvSpPr>
            <p:cNvPr id="8" name="文本5"/>
            <p:cNvSpPr txBox="1"/>
            <p:nvPr/>
          </p:nvSpPr>
          <p:spPr>
            <a:xfrm>
              <a:off x="0" y="1526118"/>
              <a:ext cx="2683490" cy="975330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5400"/>
                </a:lnSpc>
              </a:pPr>
              <a:r>
                <a:rPr lang="zh-CN" altLang="en-US" sz="4500" b="0" i="0" dirty="0">
                  <a:solidFill>
                    <a:srgbClr val="FFFFFF">
                      <a:alpha val="100000"/>
                    </a:srgbClr>
                  </a:solidFill>
                  <a:latin typeface="华文行楷"/>
                  <a:ea typeface="华文行楷"/>
                </a:rPr>
                <a:t>古诗摘抄</a:t>
              </a:r>
            </a:p>
          </p:txBody>
        </p:sp>
      </p:grpSp>
      <p:pic>
        <p:nvPicPr>
          <p:cNvPr id="9" name="图片3">
            <a:extLst>
              <a:ext uri="{FF2B5EF4-FFF2-40B4-BE49-F238E27FC236}">
                <a16:creationId xmlns:a16="http://schemas.microsoft.com/office/drawing/2014/main" id="{69ED34C6-1862-8A8A-03F9-2D1EFC8C32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28138" y="-243478"/>
            <a:ext cx="1676400" cy="1676400"/>
          </a:xfrm>
          <a:prstGeom prst="rect">
            <a:avLst/>
          </a:prstGeom>
        </p:spPr>
      </p:pic>
      <p:sp>
        <p:nvSpPr>
          <p:cNvPr id="10" name="文本1"/>
          <p:cNvSpPr txBox="1"/>
          <p:nvPr/>
        </p:nvSpPr>
        <p:spPr>
          <a:xfrm>
            <a:off x="5853684" y="2366715"/>
            <a:ext cx="4038009" cy="2835434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999" b="0" i="0" dirty="0">
                <a:solidFill>
                  <a:srgbClr val="000000">
                    <a:alpha val="100000"/>
                  </a:srgbClr>
                </a:solidFill>
                <a:latin typeface="华文行楷"/>
                <a:ea typeface="华文行楷"/>
              </a:rPr>
              <a:t>  </a:t>
            </a:r>
            <a:r>
              <a:rPr lang="zh-CN" altLang="en-US" sz="2999" b="0" i="0" dirty="0">
                <a:solidFill>
                  <a:srgbClr val="000000">
                    <a:alpha val="100000"/>
                  </a:srgbClr>
                </a:solidFill>
                <a:latin typeface="隶书"/>
                <a:ea typeface="隶书"/>
              </a:rPr>
              <a:t>戏为六绝句（其一）</a:t>
            </a:r>
          </a:p>
          <a:p>
            <a:pPr marL="0" algn="l"/>
            <a:r>
              <a:rPr lang="zh-CN" altLang="en-US" sz="2999" b="0" i="0" dirty="0">
                <a:solidFill>
                  <a:srgbClr val="000000">
                    <a:alpha val="100000"/>
                  </a:srgbClr>
                </a:solidFill>
                <a:latin typeface="隶书"/>
                <a:ea typeface="隶书"/>
              </a:rPr>
              <a:t>    【唐】杜甫</a:t>
            </a:r>
          </a:p>
          <a:p>
            <a:pPr marL="0" algn="l"/>
            <a:r>
              <a:rPr lang="zh-CN" altLang="en-US" sz="2999" b="0" i="0" dirty="0">
                <a:solidFill>
                  <a:srgbClr val="000000">
                    <a:alpha val="100000"/>
                  </a:srgbClr>
                </a:solidFill>
                <a:latin typeface="隶书"/>
                <a:ea typeface="隶书"/>
              </a:rPr>
              <a:t>  庾信文章老更成，</a:t>
            </a:r>
          </a:p>
          <a:p>
            <a:pPr marL="0" algn="l"/>
            <a:r>
              <a:rPr lang="zh-CN" altLang="en-US" sz="2999" b="0" i="0" dirty="0">
                <a:solidFill>
                  <a:srgbClr val="000000">
                    <a:alpha val="100000"/>
                  </a:srgbClr>
                </a:solidFill>
                <a:latin typeface="隶书"/>
                <a:ea typeface="隶书"/>
              </a:rPr>
              <a:t>  凌云健笔意纵横。</a:t>
            </a:r>
          </a:p>
          <a:p>
            <a:pPr marL="0" algn="l"/>
            <a:r>
              <a:rPr lang="zh-CN" altLang="en-US" sz="2999" b="0" i="0" dirty="0">
                <a:solidFill>
                  <a:srgbClr val="000000">
                    <a:alpha val="100000"/>
                  </a:srgbClr>
                </a:solidFill>
                <a:latin typeface="隶书"/>
                <a:ea typeface="隶书"/>
              </a:rPr>
              <a:t>  今人嗤点流传赋，</a:t>
            </a:r>
          </a:p>
          <a:p>
            <a:pPr marL="0" algn="l"/>
            <a:r>
              <a:rPr lang="zh-CN" altLang="en-US" sz="2999" b="0" i="0" dirty="0">
                <a:solidFill>
                  <a:srgbClr val="000000">
                    <a:alpha val="100000"/>
                  </a:srgbClr>
                </a:solidFill>
                <a:latin typeface="隶书"/>
                <a:ea typeface="隶书"/>
              </a:rPr>
              <a:t>  不觉前贤畏后生。</a:t>
            </a:r>
          </a:p>
        </p:txBody>
      </p:sp>
      <p:sp>
        <p:nvSpPr>
          <p:cNvPr id="11" name="文本2"/>
          <p:cNvSpPr txBox="1"/>
          <p:nvPr/>
        </p:nvSpPr>
        <p:spPr>
          <a:xfrm>
            <a:off x="2003231" y="4577953"/>
            <a:ext cx="1562100" cy="53816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399" b="0" i="0" dirty="0">
                <a:solidFill>
                  <a:srgbClr val="000000">
                    <a:alpha val="100000"/>
                  </a:srgbClr>
                </a:solidFill>
                <a:latin typeface="隶书"/>
                <a:ea typeface="隶书"/>
              </a:rPr>
              <a:t>作者 杜甫</a:t>
            </a:r>
          </a:p>
        </p:txBody>
      </p:sp>
      <p:sp>
        <p:nvSpPr>
          <p:cNvPr id="12" name="形状4"/>
          <p:cNvSpPr txBox="1"/>
          <p:nvPr/>
        </p:nvSpPr>
        <p:spPr>
          <a:xfrm flipH="1">
            <a:off x="1490196" y="1721901"/>
            <a:ext cx="2571527" cy="2780736"/>
          </a:xfrm>
          <a:prstGeom prst="rect"/>
          <a:solidFill>
            <a:srgbClr val="FFFFFF">
              <a:alpha val="0"/>
            </a:srgbClr>
          </a:solidFill>
          <a:ln w="95250">
            <a:solidFill>
              <a:srgbClr val="F5AC62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</a:p>
        </p:txBody>
      </p:sp>
      <p:pic>
        <p:nvPicPr>
          <p:cNvPr id="13" name="图片8">
            <a:extLst>
              <a:ext uri="{FF2B5EF4-FFF2-40B4-BE49-F238E27FC236}">
                <a16:creationId xmlns:a16="http://schemas.microsoft.com/office/drawing/2014/main" id="{69ED34C6-1862-8A8A-03F9-2D1EFC8C32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99432" y="1866548"/>
            <a:ext cx="2752725" cy="2590800"/>
          </a:xfrm>
          <a:prstGeom prst="rect">
            <a:avLst/>
          </a:prstGeom>
        </p:spPr>
      </p:pic>
      <p:pic>
        <p:nvPicPr>
          <p:cNvPr id="14" name="图片9">
            <a:extLst>
              <a:ext uri="{FF2B5EF4-FFF2-40B4-BE49-F238E27FC236}">
                <a16:creationId xmlns:a16="http://schemas.microsoft.com/office/drawing/2014/main" id="{69ED34C6-1862-8A8A-03F9-2D1EFC8C3215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7812" t="30859" r="10156" b="31171"/>
          <a:stretch>
            <a:fillRect/>
          </a:stretch>
        </p:blipFill>
        <p:spPr>
          <a:xfrm>
            <a:off x="7700467" y="-144875"/>
            <a:ext cx="3450282" cy="1818861"/>
          </a:xfrm>
          <a:prstGeom prst="rect">
            <a:avLst/>
          </a:prstGeom>
        </p:spPr>
      </p:pic>
      <p:pic>
        <p:nvPicPr>
          <p:cNvPr id="15" name="图片10">
            <a:extLst>
              <a:ext uri="{FF2B5EF4-FFF2-40B4-BE49-F238E27FC236}">
                <a16:creationId xmlns:a16="http://schemas.microsoft.com/office/drawing/2014/main" id="{69ED34C6-1862-8A8A-03F9-2D1EFC8C321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85856" y="125044"/>
            <a:ext cx="3514725" cy="1505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519474"/>
      </p:ext>
    </p:extLst>
  </p:cSld>
  <p:clrMapOvr>
    <a:masterClrMapping/>
  </p:clrMapOvr>
</p:sld>
</file>

<file path=ppt/theme/theme1.xml><?xml version="1.0" encoding="utf-8"?>
<a:theme xmlns:thm15="http://schemas.microsoft.com/office/thememl/2012/main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ap:Properties xmlns:vt="http://schemas.openxmlformats.org/officeDocument/2006/docPropsVTypes" xmlns:ap="http://schemas.openxmlformats.org/officeDocument/2006/extended-properties">
  <ap:TotalTime>0</ap:TotalTime>
  <ap:Words>0</ap:Words>
  <ap:Application>Microsoft Office PowerPoint</ap:Application>
  <ap:PresentationFormat>宽屏</ap:PresentationFormat>
  <ap:Paragraphs>0</ap:Paragraphs>
  <ap:Slides>1</ap:Slides>
  <ap:Notes>0</ap:Notes>
  <ap:HiddenSlides>0</ap:HiddenSlides>
  <ap:MMClips>0</ap:MMClips>
  <ap:ScaleCrop>false</ap:ScaleCrop>
  <ap:HeadingPairs>
    <vt:vector baseType="variant" size="6">
      <vt:variant>
        <vt:lpstr>已用的字体</vt:lpstr>
      </vt:variant>
      <vt:variant>
        <vt:i4>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TitlesOfParts>
    <vt:vector baseType="lpstr" size="3">
      <vt:lpstr>Arial</vt:lpstr>
      <vt:lpstr>Office 主题​​</vt:lpstr>
      <vt:lpstr>PowerPoint 演示文稿</vt:lpstr>
    </vt:vector>
  </ap:TitlesOfParts>
  <ap:Company/>
  <ap:LinksUpToDate>false</ap:LinksUpToDate>
  <ap:SharedDoc>false</ap:SharedDoc>
  <ap:HyperlinksChanged>false</ap:HyperlinksChanged>
  <ap:AppVersion>16.0000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德化升腾教学工作室</dc:creator>
  <dc:title>古诗摘抄</dc:title>
  <revision>1</revision>
  <dcterms:created xsi:type="dcterms:W3CDTF">2025-10-14T05:28:44.3332524Z</dcterms:created>
  <dcterms:modified xsi:type="dcterms:W3CDTF">2025-10-14T05:28:44.3332601Z</dcterms:modified>
  <lastModifiedBy>德化升腾教学工作室</lastModifiedBy>
</coreProperties>
</file>

<file path=docProps/custom.xml><?xml version="1.0" encoding="utf-8"?>
<op:Properties xmlns:vt="http://schemas.openxmlformats.org/officeDocument/2006/docPropsVTypes" xmlns:op="http://schemas.openxmlformats.org/officeDocument/2006/custom-properties">
  <op:property fmtid="{D5CDD505-2E9C-101B-9397-08002B2CF9AE}" pid="2" name="ApplicationName">
    <vt:lpwstr>EasiNote5</vt:lpwstr>
  </op:property>
  <op:property fmtid="{D5CDD505-2E9C-101B-9397-08002B2CF9AE}" pid="3" name="ApplicationVersion">
    <vt:lpwstr>5.2.4.9158</vt:lpwstr>
  </op:property>
  <op:property fmtid="{D5CDD505-2E9C-101B-9397-08002B2CF9AE}" pid="4" name="EasiNoteCoursewareInfo">
    <vt:lpwstr>0685598e-0090-4a27-aa97-fa94d97de8bf:19</vt:lpwstr>
  </op:property>
  <op:property fmtid="{D5CDD505-2E9C-101B-9397-08002B2CF9AE}" pid="5" name="EasiNoteDocumentName">
    <vt:lpwstr>古诗摘抄</vt:lpwstr>
  </op:property>
  <op:property fmtid="{D5CDD505-2E9C-101B-9397-08002B2CF9AE}" pid="6" name="EasiNoteAuthor">
    <vt:lpwstr>kjvrkugopkwtxsnztttvho1v673l9821</vt:lpwstr>
  </op:property>
  <op:property fmtid="{D5CDD505-2E9C-101B-9397-08002B2CF9AE}" pid="7" name="EasiNoteUpstreamCoursewareInfo_0">
    <vt:lpwstr>0685598e-0090-4a27-aa97-fa94d97de8bf</vt:lpwstr>
  </op:property>
</op:Properties>
</file>